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476" r:id="rId2"/>
    <p:sldId id="367" r:id="rId3"/>
    <p:sldId id="371" r:id="rId4"/>
    <p:sldId id="369" r:id="rId5"/>
    <p:sldId id="374" r:id="rId6"/>
    <p:sldId id="372" r:id="rId7"/>
    <p:sldId id="472" r:id="rId8"/>
    <p:sldId id="477" r:id="rId9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04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4660"/>
  </p:normalViewPr>
  <p:slideViewPr>
    <p:cSldViewPr snapToGrid="0" showGuides="1">
      <p:cViewPr varScale="1">
        <p:scale>
          <a:sx n="60" d="100"/>
          <a:sy n="60" d="100"/>
        </p:scale>
        <p:origin x="2652" y="66"/>
      </p:cViewPr>
      <p:guideLst>
        <p:guide orient="horz" pos="2904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8322-5642-45B2-B110-938EEBD2CAC8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01030-0BBD-4D5D-8E8D-E0A12FD85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8517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8322-5642-45B2-B110-938EEBD2CAC8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01030-0BBD-4D5D-8E8D-E0A12FD85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758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8322-5642-45B2-B110-938EEBD2CAC8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01030-0BBD-4D5D-8E8D-E0A12FD85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930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8322-5642-45B2-B110-938EEBD2CAC8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01030-0BBD-4D5D-8E8D-E0A12FD85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835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8322-5642-45B2-B110-938EEBD2CAC8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01030-0BBD-4D5D-8E8D-E0A12FD85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969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8322-5642-45B2-B110-938EEBD2CAC8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01030-0BBD-4D5D-8E8D-E0A12FD85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957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8322-5642-45B2-B110-938EEBD2CAC8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01030-0BBD-4D5D-8E8D-E0A12FD85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591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8322-5642-45B2-B110-938EEBD2CAC8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01030-0BBD-4D5D-8E8D-E0A12FD85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9807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8322-5642-45B2-B110-938EEBD2CAC8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01030-0BBD-4D5D-8E8D-E0A12FD85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826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8322-5642-45B2-B110-938EEBD2CAC8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01030-0BBD-4D5D-8E8D-E0A12FD85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300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8322-5642-45B2-B110-938EEBD2CAC8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01030-0BBD-4D5D-8E8D-E0A12FD85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4190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1D8322-5642-45B2-B110-938EEBD2CAC8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601030-0BBD-4D5D-8E8D-E0A12FD85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277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810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en-I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Political Science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</a:p>
          <a:p>
            <a:pPr algn="ctr"/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Program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Specification Outcomes</a:t>
            </a:r>
          </a:p>
          <a:p>
            <a:pPr lvl="0" algn="ctr">
              <a:lnSpc>
                <a:spcPct val="114000"/>
              </a:lnSpc>
            </a:pP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304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04800"/>
            <a:ext cx="6858000" cy="2211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/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61" name="Rectangle 1"/>
          <p:cNvSpPr>
            <a:spLocks noChangeArrowheads="1"/>
          </p:cNvSpPr>
          <p:nvPr/>
        </p:nvSpPr>
        <p:spPr bwMode="auto">
          <a:xfrm>
            <a:off x="304800" y="533400"/>
            <a:ext cx="6248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200" b="1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8343550"/>
              </p:ext>
            </p:extLst>
          </p:nvPr>
        </p:nvGraphicFramePr>
        <p:xfrm>
          <a:off x="685800" y="1676400"/>
          <a:ext cx="5562600" cy="3315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8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24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PSO 1. 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Getting knowledge about political system of the national. 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PSO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Studying national and international political affairs. </a:t>
                      </a:r>
                    </a:p>
                    <a:p>
                      <a:pPr algn="just"/>
                      <a:endParaRPr lang="en-IN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5447"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PSO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Studying, from competitive examination point of view.</a:t>
                      </a:r>
                    </a:p>
                    <a:p>
                      <a:pPr algn="just"/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38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PSO 4.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Understanding the government mechanism, its functions, duties and responsibilities.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PSO 5. 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Creating appropriate and efficient political leaders. 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en-US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IN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Course Outcomes</a:t>
            </a:r>
          </a:p>
          <a:p>
            <a:r>
              <a:rPr lang="en-IN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		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B.A. I  Year</a:t>
            </a:r>
          </a:p>
          <a:p>
            <a:pPr lvl="0"/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Subject-</a:t>
            </a:r>
            <a:r>
              <a:rPr lang="en-IN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Political Science</a:t>
            </a:r>
          </a:p>
          <a:p>
            <a:r>
              <a:rPr lang="en-IN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Major- </a:t>
            </a:r>
            <a:r>
              <a:rPr lang="en-IN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Political Theory</a:t>
            </a:r>
          </a:p>
          <a:p>
            <a:endParaRPr lang="en-IN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After the completion of the course:</a:t>
            </a:r>
          </a:p>
          <a:p>
            <a:endParaRPr lang="en-IN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lnSpc>
                <a:spcPct val="114000"/>
              </a:lnSpc>
            </a:pP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304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04800"/>
            <a:ext cx="6858000" cy="2211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/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4563566"/>
              </p:ext>
            </p:extLst>
          </p:nvPr>
        </p:nvGraphicFramePr>
        <p:xfrm>
          <a:off x="685800" y="3200400"/>
          <a:ext cx="5562600" cy="4326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62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Students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will be able to understand meaning  and significance of Political theory, different ideologies and approaches.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8835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IN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They will be able to explain concept</a:t>
                      </a:r>
                      <a:r>
                        <a:rPr lang="en-IN" sz="1600" b="0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of state and its changing  nature.</a:t>
                      </a:r>
                      <a:endParaRPr lang="en-IN" sz="16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71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3.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They will learn what</a:t>
                      </a:r>
                      <a:r>
                        <a:rPr lang="en-US" sz="1600" b="0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is power and authority and how they are interwoven. These two concepts will further enhance their understanding of politics.</a:t>
                      </a:r>
                      <a:endParaRPr lang="en-US" sz="16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310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4.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They</a:t>
                      </a:r>
                      <a:r>
                        <a:rPr lang="en-US" sz="1600" b="0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will be able to learn different dimensions of sovereignty and its relation with state.</a:t>
                      </a:r>
                      <a:endParaRPr lang="en-US" sz="16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CO5.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They</a:t>
                      </a:r>
                      <a:r>
                        <a:rPr lang="en-US" sz="1600" b="0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will be able to explain liberty , equality justice and rights, understanding of these key political concepts will facilitate students in real political world. </a:t>
                      </a:r>
                      <a:endParaRPr lang="en-US" sz="16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37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CO6.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They will be able to explain different models of democracy and theories of </a:t>
                      </a:r>
                      <a:r>
                        <a:rPr lang="en-US" sz="1600" b="0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representation.</a:t>
                      </a:r>
                      <a:endParaRPr lang="en-US" sz="16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Course Outcomes</a:t>
            </a:r>
            <a:endParaRPr lang="en-US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B.A. I  Year</a:t>
            </a:r>
          </a:p>
          <a:p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Subject-</a:t>
            </a:r>
            <a:r>
              <a:rPr lang="en-IN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Political Science</a:t>
            </a:r>
          </a:p>
          <a:p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Major / Minor/ Elective- </a:t>
            </a:r>
            <a:r>
              <a:rPr lang="en-IN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Indian Constitution.</a:t>
            </a:r>
          </a:p>
          <a:p>
            <a:endParaRPr lang="en-IN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4000"/>
              </a:lnSpc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After the completion of the course:</a:t>
            </a:r>
          </a:p>
          <a:p>
            <a:pPr lvl="0" algn="ctr">
              <a:lnSpc>
                <a:spcPct val="114000"/>
              </a:lnSpc>
            </a:pP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304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04800"/>
            <a:ext cx="6858000" cy="2211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/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3672705"/>
              </p:ext>
            </p:extLst>
          </p:nvPr>
        </p:nvGraphicFramePr>
        <p:xfrm>
          <a:off x="533400" y="2590800"/>
          <a:ext cx="5562600" cy="40662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62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Students will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be able to understand the constitutional development in india.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IN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They will be able to answer</a:t>
                      </a:r>
                      <a:r>
                        <a:rPr lang="en-IN" sz="1600" b="0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how constituent assemble was formed.</a:t>
                      </a:r>
                      <a:endParaRPr lang="en-IN" sz="16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82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3.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They will be able to describe the significance</a:t>
                      </a:r>
                      <a:r>
                        <a:rPr lang="en-US" sz="1600" b="0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of the Preamble, Fundamental rights and Directive Principles of State Policy in the constitutional design of India.</a:t>
                      </a:r>
                      <a:endParaRPr lang="en-US" sz="16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972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4.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They will be able to answer</a:t>
                      </a:r>
                      <a:r>
                        <a:rPr lang="en-US" sz="1600" b="0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question pertaining to the function and  role of the President,  Prime Minister, Governor, Chief  Minister, Parliament and State legislature, and  the Constitutional design of India. </a:t>
                      </a:r>
                      <a:endParaRPr lang="en-US" sz="16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300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CO5.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They will be able to identify the power</a:t>
                      </a:r>
                      <a:r>
                        <a:rPr lang="en-US" sz="1600" b="0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division in constitutional setup.</a:t>
                      </a:r>
                      <a:endParaRPr lang="en-US" sz="16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Course Outcomes</a:t>
            </a:r>
            <a:endParaRPr lang="en-US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B.A. I </a:t>
            </a:r>
            <a:r>
              <a:rPr lang="en-US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Year</a:t>
            </a:r>
          </a:p>
          <a:p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Subject-</a:t>
            </a:r>
            <a:r>
              <a:rPr lang="en-IN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Political Science</a:t>
            </a:r>
          </a:p>
          <a:p>
            <a:r>
              <a:rPr lang="en-IN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Major- </a:t>
            </a:r>
            <a:r>
              <a:rPr lang="en-IN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Western Political Thought.</a:t>
            </a:r>
          </a:p>
          <a:p>
            <a:endParaRPr lang="en-IN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After the completion of the course:</a:t>
            </a:r>
          </a:p>
          <a:p>
            <a:endParaRPr lang="en-IN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lnSpc>
                <a:spcPct val="114000"/>
              </a:lnSpc>
            </a:pP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304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04800"/>
            <a:ext cx="6858000" cy="2211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/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61" name="Rectangle 1"/>
          <p:cNvSpPr>
            <a:spLocks noChangeArrowheads="1"/>
          </p:cNvSpPr>
          <p:nvPr/>
        </p:nvSpPr>
        <p:spPr bwMode="auto">
          <a:xfrm>
            <a:off x="304800" y="457200"/>
            <a:ext cx="6248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200" b="1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609600" y="2438400"/>
          <a:ext cx="5562600" cy="60369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The  students will understand the significance of study of 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Political Philosophy.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2920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IN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The student</a:t>
                      </a:r>
                      <a:r>
                        <a:rPr lang="en-IN" sz="1600" b="0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will know the key ideas of Greek Political thinkers Plato and Aristotle.</a:t>
                      </a:r>
                      <a:endParaRPr lang="en-IN" sz="16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71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3.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They will be able to explain what was the ideal</a:t>
                      </a:r>
                      <a:r>
                        <a:rPr lang="en-US" sz="1600" b="0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state according to Plato  and  how  was  it linked to his scheme of education and  theory  of  justice.</a:t>
                      </a:r>
                      <a:endParaRPr lang="en-US" sz="16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76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4.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They will be able to answer</a:t>
                      </a:r>
                      <a:r>
                        <a:rPr lang="en-US" sz="1600" b="0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how  Aristotle  differed  from  his  master  Plato  on  the conception  of  justice.</a:t>
                      </a:r>
                      <a:endParaRPr lang="en-US" sz="16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CO5.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They will be able</a:t>
                      </a:r>
                      <a:r>
                        <a:rPr lang="en-US" sz="1600" b="0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to answer  why Machiavelli  is called  the child of  his age.</a:t>
                      </a:r>
                      <a:endParaRPr lang="en-US" sz="16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37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CO6.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They will be able to answer</a:t>
                      </a:r>
                      <a:r>
                        <a:rPr lang="en-US" sz="1600" b="0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how and why  Machiavelli  gave an overriding  priority to pragmatism above ethics and values in  operation  of  statecraft.</a:t>
                      </a:r>
                      <a:endParaRPr lang="en-US" sz="16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137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CO7.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They will</a:t>
                      </a:r>
                      <a:r>
                        <a:rPr lang="en-US" sz="1600" b="0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be able to make a distinction amond Hobbes, Locke  and  Rousseau  on  the state  of  nature , the law of nature, nature  and  from of contract and the  emergence of  state from  the  contract.</a:t>
                      </a:r>
                      <a:endParaRPr lang="en-US" sz="16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CO8.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Students </a:t>
                      </a:r>
                      <a:r>
                        <a:rPr lang="en-US" sz="1600" b="0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will  learn  the  key  ideas  of  idealist thinkers.</a:t>
                      </a:r>
                      <a:endParaRPr lang="en-US" sz="16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137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CO9.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Students will learn </a:t>
                      </a:r>
                      <a:r>
                        <a:rPr lang="en-US" sz="1600" b="0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the key ideas in  Marxism  and will be able to answer  the Socialist and communist tradition  after  Matx  in Political  ideas  of Lenin  and  Laski.</a:t>
                      </a:r>
                      <a:endParaRPr lang="en-US" sz="16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Course Outcomes</a:t>
            </a:r>
            <a:endParaRPr lang="en-US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B.A. II  Year</a:t>
            </a:r>
          </a:p>
          <a:p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Subject-</a:t>
            </a:r>
            <a:r>
              <a:rPr lang="en-IN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Political Science</a:t>
            </a:r>
          </a:p>
          <a:p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Major / Minor/ Elective- </a:t>
            </a:r>
            <a:r>
              <a:rPr lang="en-IN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Indian Political Thinkers.</a:t>
            </a:r>
          </a:p>
          <a:p>
            <a:endParaRPr lang="en-IN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After the completion of the course:</a:t>
            </a:r>
          </a:p>
          <a:p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lnSpc>
                <a:spcPct val="114000"/>
              </a:lnSpc>
            </a:pP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304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04800"/>
            <a:ext cx="6858000" cy="2211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/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61" name="Rectangle 1"/>
          <p:cNvSpPr>
            <a:spLocks noChangeArrowheads="1"/>
          </p:cNvSpPr>
          <p:nvPr/>
        </p:nvSpPr>
        <p:spPr bwMode="auto">
          <a:xfrm>
            <a:off x="304800" y="533400"/>
            <a:ext cx="6248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200" b="1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685800" y="2819400"/>
          <a:ext cx="5562600" cy="426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8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24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Students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will be able to think of Manu and Kautaly 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IN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Students will be able to explain Social and Political  Ideas of Raja ram Mohan Roy, Swami</a:t>
                      </a:r>
                      <a:r>
                        <a:rPr lang="en-IN" sz="1600" b="0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Vivekananda, Lokmanya Bal Gangadhar Tilak, Shri Aurobindo Gosh.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endParaRPr lang="en-IN" sz="16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71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3.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They </a:t>
                      </a:r>
                      <a:r>
                        <a:rPr lang="en-US" sz="1600" b="0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will be able  to  explain  the key ideas  Mahatma Gandhi, Jawaharlal Nehru, Subhas Chandra Bose and Dr. Bhimrao Ambedkar.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endParaRPr lang="en-US" sz="16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296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4.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Students </a:t>
                      </a:r>
                      <a:r>
                        <a:rPr lang="en-US" sz="1600" b="0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will  be  able  to evaluate  the  ideas M.N.Roy.  Ram  Manohar  Lohia , Jayaprakash  Narayan  and Pt. Deendayal  Upadhyaya.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CO5.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They will be able to understand</a:t>
                      </a:r>
                      <a:r>
                        <a:rPr lang="en-US" sz="1600" b="0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the</a:t>
                      </a:r>
                      <a:r>
                        <a:rPr lang="en-US" sz="1600" b="0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contribution Women </a:t>
                      </a:r>
                      <a:r>
                        <a:rPr lang="en-US" sz="1600" b="0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in  Indian  Political Thought.</a:t>
                      </a:r>
                      <a:endParaRPr lang="en-US" sz="16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>
              <a:lnSpc>
                <a:spcPct val="114000"/>
              </a:lnSpc>
            </a:pP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304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04800"/>
            <a:ext cx="6858000" cy="2211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/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61" name="Rectangle 1"/>
          <p:cNvSpPr>
            <a:spLocks noChangeArrowheads="1"/>
          </p:cNvSpPr>
          <p:nvPr/>
        </p:nvSpPr>
        <p:spPr bwMode="auto">
          <a:xfrm>
            <a:off x="304800" y="381000"/>
            <a:ext cx="62484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Course Outcomes</a:t>
            </a:r>
          </a:p>
          <a:p>
            <a:pPr lvl="0" algn="ctr"/>
            <a:endParaRPr lang="en-US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B.A. III  Year</a:t>
            </a:r>
          </a:p>
          <a:p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Subject-</a:t>
            </a:r>
            <a:r>
              <a:rPr lang="en-IN" b="1" dirty="0">
                <a:latin typeface="Times New Roman" pitchFamily="18" charset="0"/>
                <a:cs typeface="Times New Roman" pitchFamily="18" charset="0"/>
              </a:rPr>
              <a:t> Political Science</a:t>
            </a:r>
          </a:p>
          <a:p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>
                <a:latin typeface="Times New Roman" pitchFamily="18" charset="0"/>
                <a:cs typeface="Times New Roman" pitchFamily="18" charset="0"/>
              </a:rPr>
              <a:t>Major-</a:t>
            </a:r>
            <a:r>
              <a:rPr lang="en-IN" b="1" dirty="0">
                <a:latin typeface="Times New Roman" pitchFamily="18" charset="0"/>
                <a:cs typeface="Times New Roman" pitchFamily="18" charset="0"/>
              </a:rPr>
              <a:t>Indian Foreign Policy</a:t>
            </a:r>
          </a:p>
          <a:p>
            <a:endParaRPr lang="en-I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After the completion of the course:</a:t>
            </a:r>
          </a:p>
          <a:p>
            <a:pPr lvl="0"/>
            <a:endParaRPr lang="en-IN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1640242"/>
              </p:ext>
            </p:extLst>
          </p:nvPr>
        </p:nvGraphicFramePr>
        <p:xfrm>
          <a:off x="609600" y="3048000"/>
          <a:ext cx="5562600" cy="350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8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24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Explain development salient features principles and determinants of Indian foreign policy. 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IN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Deal</a:t>
                      </a:r>
                      <a:r>
                        <a:rPr lang="en-IN" sz="1600" b="0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IN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with India’s relations with Pakistan, Bhutan, Bangladesh, Sri Lanka and Afghanistan. 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38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3.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Explain India’s relations with America, Russia and China.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just"/>
                      <a:endParaRPr lang="en-US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05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4.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IN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Explain SAARC, ASEAN, BRICS like regional organizations.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300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CO5.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IN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Explain contemporary issues like Human Rights, Globalization, Environment, Disarmament Cross Border Terrorism 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>
              <a:lnSpc>
                <a:spcPct val="114000"/>
              </a:lnSpc>
            </a:pP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304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04800"/>
            <a:ext cx="6858000" cy="2211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/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61" name="Rectangle 1"/>
          <p:cNvSpPr>
            <a:spLocks noChangeArrowheads="1"/>
          </p:cNvSpPr>
          <p:nvPr/>
        </p:nvSpPr>
        <p:spPr bwMode="auto">
          <a:xfrm>
            <a:off x="304800" y="381000"/>
            <a:ext cx="62484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Course Outcomes</a:t>
            </a:r>
            <a:endParaRPr lang="en-US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B.A. III  Year</a:t>
            </a:r>
          </a:p>
          <a:p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Subject-</a:t>
            </a:r>
            <a:r>
              <a:rPr lang="en-IN" b="1" dirty="0">
                <a:latin typeface="Times New Roman" pitchFamily="18" charset="0"/>
                <a:cs typeface="Times New Roman" pitchFamily="18" charset="0"/>
              </a:rPr>
              <a:t> Political Science</a:t>
            </a:r>
          </a:p>
          <a:p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Major-II </a:t>
            </a:r>
            <a:r>
              <a:rPr lang="en-IN" b="1" dirty="0"/>
              <a:t>Public Administration</a:t>
            </a:r>
          </a:p>
          <a:p>
            <a:endParaRPr lang="en-IN" dirty="0"/>
          </a:p>
          <a:p>
            <a:pPr lvl="0"/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After the completion of the course:</a:t>
            </a:r>
          </a:p>
          <a:p>
            <a:endParaRPr lang="en-IN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9629837"/>
              </p:ext>
            </p:extLst>
          </p:nvPr>
        </p:nvGraphicFramePr>
        <p:xfrm>
          <a:off x="685800" y="2743200"/>
          <a:ext cx="5562600" cy="30452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8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24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Explain meaning, mature, scope of public administration and types of administration.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Explain organisation, Lime and stats and Chief Executive. 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71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3.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Explain personal administration, training promotion, UPSC and settlement of disputes. 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58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4.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IN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Explain budget, accounting. and auditing. 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300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CO5.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IN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Explain Beauraucracy, ponchatraj institutions Lokpal, Lokayukt and good governance.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>
              <a:lnSpc>
                <a:spcPct val="114000"/>
              </a:lnSpc>
            </a:pP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304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04800"/>
            <a:ext cx="6858000" cy="2211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/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61" name="Rectangle 1"/>
          <p:cNvSpPr>
            <a:spLocks noChangeArrowheads="1"/>
          </p:cNvSpPr>
          <p:nvPr/>
        </p:nvSpPr>
        <p:spPr bwMode="auto">
          <a:xfrm>
            <a:off x="304800" y="381000"/>
            <a:ext cx="62484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Course Outcomes</a:t>
            </a:r>
            <a:endParaRPr lang="en-US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B.A. III  Year</a:t>
            </a:r>
          </a:p>
          <a:p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Subject-</a:t>
            </a:r>
            <a:r>
              <a:rPr lang="en-IN" b="1" dirty="0">
                <a:latin typeface="Times New Roman" pitchFamily="18" charset="0"/>
                <a:cs typeface="Times New Roman" pitchFamily="18" charset="0"/>
              </a:rPr>
              <a:t> Political Science</a:t>
            </a:r>
          </a:p>
          <a:p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Minor/ Elective-</a:t>
            </a:r>
            <a:r>
              <a:rPr lang="en-I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State Politics in India</a:t>
            </a:r>
          </a:p>
          <a:p>
            <a:endParaRPr lang="en-IN" dirty="0"/>
          </a:p>
          <a:p>
            <a:pPr lvl="0"/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After the completion of the course:</a:t>
            </a:r>
          </a:p>
          <a:p>
            <a:endParaRPr lang="en-IN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2769129"/>
              </p:ext>
            </p:extLst>
          </p:nvPr>
        </p:nvGraphicFramePr>
        <p:xfrm>
          <a:off x="685800" y="2743200"/>
          <a:ext cx="5562600" cy="3061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8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24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Students would be able to learn the key drivers of Indian political system.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The students will be able to explain how caste, religion language have influenced the identity politics in India.</a:t>
                      </a:r>
                    </a:p>
                    <a:p>
                      <a:endParaRPr lang="en-IN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71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3.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They will be able to explain the ideology, social base and function of key political parties.</a:t>
                      </a:r>
                    </a:p>
                    <a:p>
                      <a:endParaRPr lang="en-US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58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4.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The will be able to critically examine and explain the development issues in India especially in the farm and industrial sectors.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42761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96</TotalTime>
  <Words>1061</Words>
  <Application>Microsoft Office PowerPoint</Application>
  <PresentationFormat>On-screen Show (4:3)</PresentationFormat>
  <Paragraphs>181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Acer</dc:creator>
  <cp:lastModifiedBy>Acer</cp:lastModifiedBy>
  <cp:revision>29</cp:revision>
  <dcterms:created xsi:type="dcterms:W3CDTF">2024-08-06T06:14:09Z</dcterms:created>
  <dcterms:modified xsi:type="dcterms:W3CDTF">2024-08-27T09:10:51Z</dcterms:modified>
</cp:coreProperties>
</file>